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74" r:id="rId1"/>
  </p:sldMasterIdLst>
  <p:sldIdLst>
    <p:sldId id="256" r:id="rId2"/>
    <p:sldId id="287" r:id="rId3"/>
    <p:sldId id="266" r:id="rId4"/>
    <p:sldId id="268" r:id="rId5"/>
    <p:sldId id="288" r:id="rId6"/>
    <p:sldId id="269" r:id="rId7"/>
    <p:sldId id="270" r:id="rId8"/>
    <p:sldId id="289" r:id="rId9"/>
    <p:sldId id="276" r:id="rId10"/>
    <p:sldId id="272" r:id="rId11"/>
    <p:sldId id="278" r:id="rId12"/>
    <p:sldId id="277" r:id="rId13"/>
    <p:sldId id="293" r:id="rId14"/>
    <p:sldId id="294" r:id="rId15"/>
    <p:sldId id="295" r:id="rId16"/>
    <p:sldId id="290" r:id="rId17"/>
    <p:sldId id="291" r:id="rId18"/>
    <p:sldId id="275" r:id="rId19"/>
    <p:sldId id="282" r:id="rId20"/>
    <p:sldId id="292" r:id="rId21"/>
    <p:sldId id="285" r:id="rId22"/>
    <p:sldId id="281" r:id="rId23"/>
    <p:sldId id="263" r:id="rId2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125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038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97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049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641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484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884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1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750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773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932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27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600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23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730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50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99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6" r:id="rId2"/>
    <p:sldLayoutId id="2147483977" r:id="rId3"/>
    <p:sldLayoutId id="2147483978" r:id="rId4"/>
    <p:sldLayoutId id="2147483979" r:id="rId5"/>
    <p:sldLayoutId id="2147483980" r:id="rId6"/>
    <p:sldLayoutId id="2147483981" r:id="rId7"/>
    <p:sldLayoutId id="2147483982" r:id="rId8"/>
    <p:sldLayoutId id="2147483983" r:id="rId9"/>
    <p:sldLayoutId id="2147483984" r:id="rId10"/>
    <p:sldLayoutId id="2147483985" r:id="rId11"/>
    <p:sldLayoutId id="2147483986" r:id="rId12"/>
    <p:sldLayoutId id="2147483987" r:id="rId13"/>
    <p:sldLayoutId id="2147483988" r:id="rId14"/>
    <p:sldLayoutId id="2147483989" r:id="rId15"/>
    <p:sldLayoutId id="2147483990" r:id="rId16"/>
    <p:sldLayoutId id="214748399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1709" y="1380068"/>
            <a:ext cx="6141314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Contract Approvals </a:t>
            </a:r>
            <a:br>
              <a:rPr lang="en-US" dirty="0" smtClean="0"/>
            </a:br>
            <a:r>
              <a:rPr lang="en-US" dirty="0" smtClean="0"/>
              <a:t>&amp;</a:t>
            </a:r>
            <a:br>
              <a:rPr lang="en-US" dirty="0" smtClean="0"/>
            </a:br>
            <a:r>
              <a:rPr lang="en-US" dirty="0" smtClean="0"/>
              <a:t>Signature Authority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6"/>
            <a:ext cx="6987645" cy="2595034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PRESENTED BY</a:t>
            </a:r>
          </a:p>
          <a:p>
            <a:endParaRPr lang="en-US" dirty="0" smtClean="0"/>
          </a:p>
          <a:p>
            <a:r>
              <a:rPr lang="en-US" dirty="0" smtClean="0"/>
              <a:t>Denise R. Miller, Esq.</a:t>
            </a:r>
          </a:p>
          <a:p>
            <a:r>
              <a:rPr lang="en-US" dirty="0" smtClean="0"/>
              <a:t>MTEMC Compliance and Risk Officer</a:t>
            </a:r>
          </a:p>
          <a:p>
            <a:r>
              <a:rPr lang="en-US" dirty="0" smtClean="0"/>
              <a:t>denise.miller@mtemc.com</a:t>
            </a:r>
          </a:p>
        </p:txBody>
      </p:sp>
    </p:spTree>
    <p:extLst>
      <p:ext uri="{BB962C8B-B14F-4D97-AF65-F5344CB8AC3E}">
        <p14:creationId xmlns:p14="http://schemas.microsoft.com/office/powerpoint/2010/main" val="364969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955" y="2537254"/>
            <a:ext cx="3549121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to Develop a Signature Authority Policy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Step 1: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1062684"/>
            <a:ext cx="6240990" cy="4938584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List the types of contracts that are subject to the policy</a:t>
            </a:r>
          </a:p>
          <a:p>
            <a:pPr lvl="1"/>
            <a:r>
              <a:rPr lang="en-US" dirty="0" smtClean="0"/>
              <a:t>Ex.   “All contracts and other transactions, including but not limited to…”</a:t>
            </a:r>
            <a:endParaRPr lang="en-US" dirty="0"/>
          </a:p>
          <a:p>
            <a:r>
              <a:rPr lang="en-US" dirty="0" smtClean="0"/>
              <a:t>Address whether all contracts must be in writing</a:t>
            </a:r>
          </a:p>
          <a:p>
            <a:pPr lvl="1"/>
            <a:r>
              <a:rPr lang="en-US" dirty="0" smtClean="0"/>
              <a:t>Verbal contract issues</a:t>
            </a:r>
          </a:p>
          <a:p>
            <a:pPr lvl="1"/>
            <a:r>
              <a:rPr lang="en-US" dirty="0" smtClean="0"/>
              <a:t>Consider Master Services Agreements instead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9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1297461"/>
            <a:ext cx="6240990" cy="45678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Identify </a:t>
            </a:r>
            <a:r>
              <a:rPr lang="en-US" dirty="0"/>
              <a:t>the source of </a:t>
            </a:r>
            <a:r>
              <a:rPr lang="en-US" dirty="0" smtClean="0"/>
              <a:t>authority</a:t>
            </a:r>
          </a:p>
          <a:p>
            <a:r>
              <a:rPr lang="en-US" dirty="0" smtClean="0"/>
              <a:t>Start </a:t>
            </a:r>
            <a:r>
              <a:rPr lang="en-US" dirty="0"/>
              <a:t>at the base </a:t>
            </a:r>
            <a:r>
              <a:rPr lang="en-US" dirty="0" smtClean="0"/>
              <a:t>level</a:t>
            </a:r>
          </a:p>
          <a:p>
            <a:r>
              <a:rPr lang="en-US" dirty="0" smtClean="0"/>
              <a:t>Distribute authority from this point</a:t>
            </a:r>
            <a:endParaRPr lang="en-US" dirty="0"/>
          </a:p>
          <a:p>
            <a:pPr lvl="1"/>
            <a:r>
              <a:rPr lang="en-US" dirty="0"/>
              <a:t>Ex.  For MTEMC, authority for contract approvals comes at its </a:t>
            </a:r>
            <a:r>
              <a:rPr lang="en-US" dirty="0" smtClean="0"/>
              <a:t>base </a:t>
            </a:r>
            <a:r>
              <a:rPr lang="en-US" dirty="0"/>
              <a:t>level from the Board, who </a:t>
            </a:r>
            <a:r>
              <a:rPr lang="en-US" dirty="0" smtClean="0"/>
              <a:t>delegates authority </a:t>
            </a:r>
            <a:r>
              <a:rPr lang="en-US" dirty="0"/>
              <a:t>to the President/CEO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71955" y="2537254"/>
            <a:ext cx="3549121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to Develop a Signature Authority Policy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Step </a:t>
            </a:r>
            <a:r>
              <a:rPr lang="en-US" dirty="0"/>
              <a:t>2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94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883511"/>
            <a:ext cx="6240990" cy="5105401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 Use the policy to set forth the specific personnel/titles that has decision making and signature authority </a:t>
            </a:r>
          </a:p>
          <a:p>
            <a:pPr lvl="1"/>
            <a:r>
              <a:rPr lang="en-US" dirty="0" smtClean="0"/>
              <a:t>Ex.</a:t>
            </a:r>
            <a:r>
              <a:rPr lang="en-US" dirty="0"/>
              <a:t> </a:t>
            </a:r>
            <a:r>
              <a:rPr lang="en-US" dirty="0" smtClean="0"/>
              <a:t> President/CEO delegates his authority granted by the Board to his direct reports and VPs</a:t>
            </a:r>
          </a:p>
          <a:p>
            <a:r>
              <a:rPr lang="en-US" dirty="0" smtClean="0"/>
              <a:t>Can be broad authority or can be specific/limited</a:t>
            </a:r>
          </a:p>
          <a:p>
            <a:pPr lvl="1"/>
            <a:r>
              <a:rPr lang="en-US" dirty="0" smtClean="0"/>
              <a:t>Ex.  Contracts of a certain dollar amount or of a particular subject matter</a:t>
            </a:r>
          </a:p>
          <a:p>
            <a:r>
              <a:rPr lang="en-US" dirty="0" smtClean="0"/>
              <a:t>Do what makes sense for your organization</a:t>
            </a:r>
          </a:p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71955" y="2537254"/>
            <a:ext cx="3549121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to Develop a Signature Authority Policy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Step 3: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5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2304" y="753763"/>
            <a:ext cx="10243751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rgbClr val="000000"/>
                </a:solidFill>
              </a:rPr>
              <a:t>MTEMC Policy Sample</a:t>
            </a:r>
          </a:p>
          <a:p>
            <a:endParaRPr lang="en-US" sz="2200" dirty="0" smtClean="0">
              <a:solidFill>
                <a:srgbClr val="000000"/>
              </a:solidFill>
            </a:endParaRPr>
          </a:p>
          <a:p>
            <a:endParaRPr lang="en-US" sz="2200" dirty="0">
              <a:solidFill>
                <a:srgbClr val="000000"/>
              </a:solidFill>
            </a:endParaRPr>
          </a:p>
          <a:p>
            <a:r>
              <a:rPr lang="en-US" sz="2200" dirty="0" smtClean="0">
                <a:solidFill>
                  <a:srgbClr val="000000"/>
                </a:solidFill>
              </a:rPr>
              <a:t>The </a:t>
            </a:r>
            <a:r>
              <a:rPr lang="en-US" sz="2200" dirty="0">
                <a:solidFill>
                  <a:srgbClr val="000000"/>
                </a:solidFill>
              </a:rPr>
              <a:t>Company’s primary Authorized Signatories have the following levels of authority: </a:t>
            </a:r>
          </a:p>
          <a:p>
            <a:endParaRPr lang="en-US" sz="2200" b="1" dirty="0" smtClean="0">
              <a:solidFill>
                <a:srgbClr val="000000"/>
              </a:solidFill>
            </a:endParaRPr>
          </a:p>
          <a:p>
            <a:pPr algn="just"/>
            <a:r>
              <a:rPr lang="en-US" sz="2200" b="1" dirty="0" smtClean="0">
                <a:solidFill>
                  <a:srgbClr val="000000"/>
                </a:solidFill>
              </a:rPr>
              <a:t>Level </a:t>
            </a:r>
            <a:r>
              <a:rPr lang="en-US" sz="2200" b="1" dirty="0">
                <a:solidFill>
                  <a:srgbClr val="000000"/>
                </a:solidFill>
              </a:rPr>
              <a:t>I Authority. </a:t>
            </a:r>
            <a:r>
              <a:rPr lang="en-US" sz="2200" b="1" dirty="0" smtClean="0">
                <a:solidFill>
                  <a:srgbClr val="000000"/>
                </a:solidFill>
              </a:rPr>
              <a:t>		</a:t>
            </a:r>
          </a:p>
          <a:p>
            <a:pPr algn="just"/>
            <a:endParaRPr lang="en-US" sz="2200" b="1" dirty="0">
              <a:solidFill>
                <a:srgbClr val="000000"/>
              </a:solidFill>
            </a:endParaRPr>
          </a:p>
          <a:p>
            <a:pPr algn="just"/>
            <a:r>
              <a:rPr lang="en-US" sz="2200" dirty="0" smtClean="0">
                <a:solidFill>
                  <a:srgbClr val="000000"/>
                </a:solidFill>
              </a:rPr>
              <a:t>According </a:t>
            </a:r>
            <a:r>
              <a:rPr lang="en-US" sz="2200" dirty="0">
                <a:solidFill>
                  <a:srgbClr val="000000"/>
                </a:solidFill>
              </a:rPr>
              <a:t>to </a:t>
            </a:r>
            <a:r>
              <a:rPr lang="en-US" sz="2200" dirty="0" smtClean="0">
                <a:solidFill>
                  <a:srgbClr val="000000"/>
                </a:solidFill>
              </a:rPr>
              <a:t>the </a:t>
            </a:r>
            <a:r>
              <a:rPr lang="en-US" sz="2200" dirty="0">
                <a:solidFill>
                  <a:srgbClr val="000000"/>
                </a:solidFill>
              </a:rPr>
              <a:t>authority delegated to </a:t>
            </a:r>
            <a:r>
              <a:rPr lang="en-US" sz="2200" dirty="0" smtClean="0">
                <a:solidFill>
                  <a:srgbClr val="000000"/>
                </a:solidFill>
              </a:rPr>
              <a:t>him/her </a:t>
            </a:r>
            <a:r>
              <a:rPr lang="en-US" sz="2200" dirty="0">
                <a:solidFill>
                  <a:srgbClr val="000000"/>
                </a:solidFill>
              </a:rPr>
              <a:t>by </a:t>
            </a:r>
            <a:r>
              <a:rPr lang="en-US" sz="2200" dirty="0" smtClean="0">
                <a:solidFill>
                  <a:srgbClr val="000000"/>
                </a:solidFill>
              </a:rPr>
              <a:t>	the </a:t>
            </a:r>
            <a:r>
              <a:rPr lang="en-US" sz="2200" dirty="0">
                <a:solidFill>
                  <a:srgbClr val="000000"/>
                </a:solidFill>
              </a:rPr>
              <a:t>Board of Directors, the President and Chief Executive Officer </a:t>
            </a:r>
            <a:r>
              <a:rPr lang="en-US" sz="2200" dirty="0" smtClean="0">
                <a:solidFill>
                  <a:srgbClr val="000000"/>
                </a:solidFill>
              </a:rPr>
              <a:t>has </a:t>
            </a:r>
            <a:r>
              <a:rPr lang="en-US" sz="2200" dirty="0">
                <a:solidFill>
                  <a:srgbClr val="000000"/>
                </a:solidFill>
              </a:rPr>
              <a:t>authority to execute and approve all contracts and </a:t>
            </a:r>
            <a:r>
              <a:rPr lang="en-US" sz="2200" dirty="0" smtClean="0">
                <a:solidFill>
                  <a:srgbClr val="000000"/>
                </a:solidFill>
              </a:rPr>
              <a:t>other </a:t>
            </a:r>
            <a:r>
              <a:rPr lang="en-US" sz="2200" dirty="0">
                <a:solidFill>
                  <a:srgbClr val="000000"/>
                </a:solidFill>
              </a:rPr>
              <a:t>transactions on behalf of MTEMC. </a:t>
            </a:r>
            <a:endParaRPr lang="en-US" sz="2200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sz="1600" dirty="0" smtClean="0">
                <a:solidFill>
                  <a:srgbClr val="000000"/>
                </a:solidFill>
              </a:rPr>
              <a:t> 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68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64728" y="185350"/>
            <a:ext cx="1000896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dirty="0" smtClean="0">
                <a:solidFill>
                  <a:srgbClr val="000000"/>
                </a:solidFill>
              </a:rPr>
              <a:t>Level </a:t>
            </a:r>
            <a:r>
              <a:rPr lang="en-US" sz="2200" b="1" dirty="0">
                <a:solidFill>
                  <a:srgbClr val="000000"/>
                </a:solidFill>
              </a:rPr>
              <a:t>II Authority. </a:t>
            </a:r>
            <a:r>
              <a:rPr lang="en-US" sz="2200" dirty="0">
                <a:solidFill>
                  <a:srgbClr val="000000"/>
                </a:solidFill>
              </a:rPr>
              <a:t>According to the CEO’s delegation of </a:t>
            </a:r>
            <a:r>
              <a:rPr lang="en-US" sz="2200" dirty="0" smtClean="0">
                <a:solidFill>
                  <a:srgbClr val="000000"/>
                </a:solidFill>
              </a:rPr>
              <a:t>authority: </a:t>
            </a:r>
          </a:p>
          <a:p>
            <a:pPr algn="just"/>
            <a:endParaRPr lang="en-US" sz="2200" dirty="0">
              <a:solidFill>
                <a:srgbClr val="000000"/>
              </a:solidFill>
            </a:endParaRPr>
          </a:p>
          <a:p>
            <a:pPr marL="400050" indent="-400050" algn="just">
              <a:buAutoNum type="romanLcPeriod"/>
            </a:pPr>
            <a:r>
              <a:rPr lang="en-US" sz="2000" dirty="0" smtClean="0">
                <a:solidFill>
                  <a:srgbClr val="000000"/>
                </a:solidFill>
              </a:rPr>
              <a:t>The </a:t>
            </a:r>
            <a:r>
              <a:rPr lang="en-US" sz="2000" dirty="0">
                <a:solidFill>
                  <a:srgbClr val="000000"/>
                </a:solidFill>
              </a:rPr>
              <a:t>Chief Operating Officer </a:t>
            </a:r>
            <a:r>
              <a:rPr lang="en-US" sz="2000" dirty="0" smtClean="0">
                <a:solidFill>
                  <a:srgbClr val="000000"/>
                </a:solidFill>
              </a:rPr>
              <a:t>has </a:t>
            </a:r>
            <a:r>
              <a:rPr lang="en-US" sz="2000" dirty="0">
                <a:solidFill>
                  <a:srgbClr val="000000"/>
                </a:solidFill>
              </a:rPr>
              <a:t>authority to execute and approve contracts and </a:t>
            </a:r>
            <a:r>
              <a:rPr lang="en-US" sz="2000" dirty="0" smtClean="0">
                <a:solidFill>
                  <a:srgbClr val="000000"/>
                </a:solidFill>
              </a:rPr>
              <a:t>other </a:t>
            </a:r>
            <a:r>
              <a:rPr lang="en-US" sz="2000" dirty="0">
                <a:solidFill>
                  <a:srgbClr val="000000"/>
                </a:solidFill>
              </a:rPr>
              <a:t>transactions involving the daily operation of MTEMC, including without limitation, engineering </a:t>
            </a:r>
            <a:r>
              <a:rPr lang="en-US" sz="2000" dirty="0" smtClean="0">
                <a:solidFill>
                  <a:srgbClr val="000000"/>
                </a:solidFill>
              </a:rPr>
              <a:t>and </a:t>
            </a:r>
            <a:r>
              <a:rPr lang="en-US" sz="2000" dirty="0">
                <a:solidFill>
                  <a:srgbClr val="000000"/>
                </a:solidFill>
              </a:rPr>
              <a:t>operations activities, personnel affairs, and administrative functions. </a:t>
            </a:r>
            <a:endParaRPr lang="en-US" sz="2000" dirty="0" smtClean="0">
              <a:solidFill>
                <a:srgbClr val="000000"/>
              </a:solidFill>
            </a:endParaRPr>
          </a:p>
          <a:p>
            <a:pPr algn="just"/>
            <a:endParaRPr lang="en-US" sz="2000" dirty="0">
              <a:solidFill>
                <a:srgbClr val="000000"/>
              </a:solidFill>
            </a:endParaRPr>
          </a:p>
          <a:p>
            <a:pPr marL="400050" indent="-400050" algn="just">
              <a:buAutoNum type="romanLcPeriod" startAt="2"/>
            </a:pPr>
            <a:r>
              <a:rPr lang="en-US" sz="2000" dirty="0" smtClean="0">
                <a:solidFill>
                  <a:srgbClr val="000000"/>
                </a:solidFill>
              </a:rPr>
              <a:t>The </a:t>
            </a:r>
            <a:r>
              <a:rPr lang="en-US" sz="2000" dirty="0">
                <a:solidFill>
                  <a:srgbClr val="000000"/>
                </a:solidFill>
              </a:rPr>
              <a:t>Chief Cooperative Business Officer </a:t>
            </a:r>
            <a:r>
              <a:rPr lang="en-US" sz="2000" dirty="0" smtClean="0">
                <a:solidFill>
                  <a:srgbClr val="000000"/>
                </a:solidFill>
              </a:rPr>
              <a:t>has </a:t>
            </a:r>
            <a:r>
              <a:rPr lang="en-US" sz="2000" dirty="0">
                <a:solidFill>
                  <a:srgbClr val="000000"/>
                </a:solidFill>
              </a:rPr>
              <a:t>authority to execute and approve </a:t>
            </a:r>
            <a:r>
              <a:rPr lang="en-US" sz="2000" dirty="0" smtClean="0">
                <a:solidFill>
                  <a:srgbClr val="000000"/>
                </a:solidFill>
              </a:rPr>
              <a:t>contracts </a:t>
            </a:r>
            <a:r>
              <a:rPr lang="en-US" sz="2000" dirty="0">
                <a:solidFill>
                  <a:srgbClr val="000000"/>
                </a:solidFill>
              </a:rPr>
              <a:t>and other transactions involving the daily operation of MTEMC, including without limitation, </a:t>
            </a:r>
            <a:r>
              <a:rPr lang="en-US" sz="2000" dirty="0" smtClean="0">
                <a:solidFill>
                  <a:srgbClr val="000000"/>
                </a:solidFill>
              </a:rPr>
              <a:t>member </a:t>
            </a:r>
            <a:r>
              <a:rPr lang="en-US" sz="2000" dirty="0">
                <a:solidFill>
                  <a:srgbClr val="000000"/>
                </a:solidFill>
              </a:rPr>
              <a:t>services activities, information systems matters, personnel affairs, and administrative </a:t>
            </a:r>
            <a:r>
              <a:rPr lang="en-US" sz="2000" dirty="0" smtClean="0">
                <a:solidFill>
                  <a:srgbClr val="000000"/>
                </a:solidFill>
              </a:rPr>
              <a:t>functions</a:t>
            </a:r>
            <a:r>
              <a:rPr lang="en-US" sz="2000" dirty="0">
                <a:solidFill>
                  <a:srgbClr val="000000"/>
                </a:solidFill>
              </a:rPr>
              <a:t>. </a:t>
            </a:r>
          </a:p>
          <a:p>
            <a:pPr algn="just"/>
            <a:endParaRPr lang="en-US" sz="2000" dirty="0">
              <a:solidFill>
                <a:srgbClr val="000000"/>
              </a:solidFill>
            </a:endParaRPr>
          </a:p>
          <a:p>
            <a:pPr marL="400050" indent="-400050" algn="just">
              <a:buAutoNum type="romanLcPeriod" startAt="3"/>
            </a:pPr>
            <a:r>
              <a:rPr lang="en-US" sz="2000" dirty="0" smtClean="0">
                <a:solidFill>
                  <a:srgbClr val="000000"/>
                </a:solidFill>
              </a:rPr>
              <a:t>The </a:t>
            </a:r>
            <a:r>
              <a:rPr lang="en-US" sz="2000" dirty="0">
                <a:solidFill>
                  <a:srgbClr val="000000"/>
                </a:solidFill>
              </a:rPr>
              <a:t>Chief Financial Officer </a:t>
            </a:r>
            <a:r>
              <a:rPr lang="en-US" sz="2000" dirty="0" smtClean="0">
                <a:solidFill>
                  <a:srgbClr val="000000"/>
                </a:solidFill>
              </a:rPr>
              <a:t>has </a:t>
            </a:r>
            <a:r>
              <a:rPr lang="en-US" sz="2000" dirty="0">
                <a:solidFill>
                  <a:srgbClr val="000000"/>
                </a:solidFill>
              </a:rPr>
              <a:t>authority to execute and approve contracts and </a:t>
            </a:r>
            <a:r>
              <a:rPr lang="en-US" sz="2000" dirty="0" smtClean="0">
                <a:solidFill>
                  <a:srgbClr val="000000"/>
                </a:solidFill>
              </a:rPr>
              <a:t>	other </a:t>
            </a:r>
            <a:r>
              <a:rPr lang="en-US" sz="2000" dirty="0">
                <a:solidFill>
                  <a:srgbClr val="000000"/>
                </a:solidFill>
              </a:rPr>
              <a:t>transactions involving all fiscal areas of MTEMC including, without limitation, financing </a:t>
            </a:r>
            <a:r>
              <a:rPr lang="en-US" sz="2000" dirty="0" smtClean="0">
                <a:solidFill>
                  <a:srgbClr val="000000"/>
                </a:solidFill>
              </a:rPr>
              <a:t>arrangements</a:t>
            </a:r>
            <a:r>
              <a:rPr lang="en-US" sz="2000" dirty="0">
                <a:solidFill>
                  <a:srgbClr val="000000"/>
                </a:solidFill>
              </a:rPr>
              <a:t>, banking business, cash management, investment arrangements, collection matters </a:t>
            </a:r>
            <a:r>
              <a:rPr lang="en-US" sz="2000" dirty="0" smtClean="0">
                <a:solidFill>
                  <a:srgbClr val="000000"/>
                </a:solidFill>
              </a:rPr>
              <a:t>(</a:t>
            </a:r>
            <a:r>
              <a:rPr lang="en-US" sz="2000" dirty="0">
                <a:solidFill>
                  <a:srgbClr val="000000"/>
                </a:solidFill>
              </a:rPr>
              <a:t>including releases/settlements), personnel affairs, administrative functions, and tax matters. </a:t>
            </a:r>
            <a:endParaRPr lang="en-US" sz="2000" dirty="0" smtClean="0">
              <a:solidFill>
                <a:srgbClr val="000000"/>
              </a:solidFill>
            </a:endParaRPr>
          </a:p>
          <a:p>
            <a:pPr algn="just"/>
            <a:endParaRPr lang="en-US" sz="2000" dirty="0">
              <a:solidFill>
                <a:srgbClr val="000000"/>
              </a:solidFill>
            </a:endParaRPr>
          </a:p>
          <a:p>
            <a:pPr algn="just"/>
            <a:r>
              <a:rPr lang="en-US" sz="2000" dirty="0">
                <a:solidFill>
                  <a:srgbClr val="000000"/>
                </a:solidFill>
              </a:rPr>
              <a:t>iv. </a:t>
            </a:r>
            <a:r>
              <a:rPr lang="en-US" sz="2000" dirty="0" smtClean="0">
                <a:solidFill>
                  <a:srgbClr val="000000"/>
                </a:solidFill>
              </a:rPr>
              <a:t>	The </a:t>
            </a:r>
            <a:r>
              <a:rPr lang="en-US" sz="2000" dirty="0">
                <a:solidFill>
                  <a:srgbClr val="000000"/>
                </a:solidFill>
              </a:rPr>
              <a:t>Vice President of Human Resources and Corporate Services hereby has </a:t>
            </a:r>
            <a:r>
              <a:rPr lang="en-US" sz="2000" dirty="0" smtClean="0">
                <a:solidFill>
                  <a:srgbClr val="000000"/>
                </a:solidFill>
              </a:rPr>
              <a:t>authority </a:t>
            </a:r>
            <a:r>
              <a:rPr lang="en-US" sz="2000" dirty="0">
                <a:solidFill>
                  <a:srgbClr val="000000"/>
                </a:solidFill>
              </a:rPr>
              <a:t>to </a:t>
            </a:r>
            <a:r>
              <a:rPr lang="en-US" sz="2000" dirty="0" smtClean="0">
                <a:solidFill>
                  <a:srgbClr val="000000"/>
                </a:solidFill>
              </a:rPr>
              <a:t>	execute </a:t>
            </a:r>
            <a:r>
              <a:rPr lang="en-US" sz="2000" dirty="0">
                <a:solidFill>
                  <a:srgbClr val="000000"/>
                </a:solidFill>
              </a:rPr>
              <a:t>and </a:t>
            </a:r>
            <a:r>
              <a:rPr lang="en-US" sz="2000" dirty="0" smtClean="0">
                <a:solidFill>
                  <a:srgbClr val="000000"/>
                </a:solidFill>
              </a:rPr>
              <a:t>approve </a:t>
            </a:r>
            <a:r>
              <a:rPr lang="en-US" sz="2000" dirty="0">
                <a:solidFill>
                  <a:srgbClr val="000000"/>
                </a:solidFill>
              </a:rPr>
              <a:t>contracts and other transactions involving the </a:t>
            </a:r>
            <a:r>
              <a:rPr lang="en-US" sz="2000" dirty="0" smtClean="0">
                <a:solidFill>
                  <a:srgbClr val="000000"/>
                </a:solidFill>
              </a:rPr>
              <a:t>management </a:t>
            </a:r>
            <a:r>
              <a:rPr lang="en-US" sz="2000" dirty="0">
                <a:solidFill>
                  <a:srgbClr val="000000"/>
                </a:solidFill>
              </a:rPr>
              <a:t>of </a:t>
            </a:r>
            <a:r>
              <a:rPr lang="en-US" sz="2000" dirty="0" smtClean="0">
                <a:solidFill>
                  <a:srgbClr val="000000"/>
                </a:solidFill>
              </a:rPr>
              <a:t>	MTEMC’s </a:t>
            </a:r>
            <a:r>
              <a:rPr lang="en-US" sz="2000" dirty="0">
                <a:solidFill>
                  <a:srgbClr val="000000"/>
                </a:solidFill>
              </a:rPr>
              <a:t>personnel affairs, </a:t>
            </a:r>
            <a:r>
              <a:rPr lang="en-US" sz="2000" dirty="0" smtClean="0">
                <a:solidFill>
                  <a:srgbClr val="000000"/>
                </a:solidFill>
              </a:rPr>
              <a:t>insurance</a:t>
            </a:r>
            <a:r>
              <a:rPr lang="en-US" sz="2000" dirty="0">
                <a:solidFill>
                  <a:srgbClr val="000000"/>
                </a:solidFill>
              </a:rPr>
              <a:t>, facilities management, </a:t>
            </a:r>
            <a:r>
              <a:rPr lang="en-US" sz="2000" dirty="0" smtClean="0">
                <a:solidFill>
                  <a:srgbClr val="000000"/>
                </a:solidFill>
              </a:rPr>
              <a:t>and matters </a:t>
            </a:r>
            <a:r>
              <a:rPr lang="en-US" sz="2000" dirty="0">
                <a:solidFill>
                  <a:srgbClr val="000000"/>
                </a:solidFill>
              </a:rPr>
              <a:t>related to </a:t>
            </a:r>
            <a:r>
              <a:rPr lang="en-US" sz="2000" dirty="0" smtClean="0">
                <a:solidFill>
                  <a:srgbClr val="000000"/>
                </a:solidFill>
              </a:rPr>
              <a:t>	safety </a:t>
            </a:r>
            <a:r>
              <a:rPr lang="en-US" sz="2000" dirty="0">
                <a:solidFill>
                  <a:srgbClr val="000000"/>
                </a:solidFill>
              </a:rPr>
              <a:t>and training. </a:t>
            </a:r>
            <a:endParaRPr lang="en-US" sz="2000" dirty="0" smtClean="0">
              <a:solidFill>
                <a:srgbClr val="000000"/>
              </a:solidFill>
            </a:endParaRPr>
          </a:p>
          <a:p>
            <a:pPr algn="just"/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06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2304" y="679621"/>
            <a:ext cx="1024375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sz="1600" dirty="0">
              <a:solidFill>
                <a:srgbClr val="000000"/>
              </a:solidFill>
            </a:endParaRPr>
          </a:p>
          <a:p>
            <a:pPr algn="just"/>
            <a:r>
              <a:rPr lang="en-US" sz="2200" b="1" dirty="0" smtClean="0">
                <a:solidFill>
                  <a:srgbClr val="000000"/>
                </a:solidFill>
              </a:rPr>
              <a:t>Level </a:t>
            </a:r>
            <a:r>
              <a:rPr lang="en-US" sz="2200" b="1" dirty="0">
                <a:solidFill>
                  <a:srgbClr val="000000"/>
                </a:solidFill>
              </a:rPr>
              <a:t>III Authority. </a:t>
            </a:r>
            <a:r>
              <a:rPr lang="en-US" sz="2200" b="1" dirty="0" smtClean="0">
                <a:solidFill>
                  <a:srgbClr val="000000"/>
                </a:solidFill>
              </a:rPr>
              <a:t>	</a:t>
            </a:r>
            <a:r>
              <a:rPr lang="en-US" sz="2200" dirty="0" smtClean="0">
                <a:solidFill>
                  <a:srgbClr val="000000"/>
                </a:solidFill>
              </a:rPr>
              <a:t>According </a:t>
            </a:r>
            <a:r>
              <a:rPr lang="en-US" sz="2200" dirty="0">
                <a:solidFill>
                  <a:srgbClr val="000000"/>
                </a:solidFill>
              </a:rPr>
              <a:t>to the CEO’s delegation of </a:t>
            </a:r>
            <a:r>
              <a:rPr lang="en-US" sz="2200" dirty="0" smtClean="0">
                <a:solidFill>
                  <a:srgbClr val="000000"/>
                </a:solidFill>
              </a:rPr>
              <a:t>authority: </a:t>
            </a:r>
          </a:p>
          <a:p>
            <a:pPr algn="just"/>
            <a:endParaRPr lang="en-US" sz="2200" dirty="0">
              <a:solidFill>
                <a:srgbClr val="000000"/>
              </a:solidFill>
            </a:endParaRPr>
          </a:p>
          <a:p>
            <a:pPr algn="just"/>
            <a:r>
              <a:rPr lang="en-US" sz="2200" dirty="0">
                <a:solidFill>
                  <a:srgbClr val="000000"/>
                </a:solidFill>
              </a:rPr>
              <a:t>T</a:t>
            </a:r>
            <a:r>
              <a:rPr lang="en-US" sz="2200" dirty="0" smtClean="0">
                <a:solidFill>
                  <a:srgbClr val="000000"/>
                </a:solidFill>
              </a:rPr>
              <a:t>he VP </a:t>
            </a:r>
            <a:r>
              <a:rPr lang="en-US" sz="2200" dirty="0">
                <a:solidFill>
                  <a:srgbClr val="000000"/>
                </a:solidFill>
              </a:rPr>
              <a:t>of Engineering, </a:t>
            </a:r>
            <a:r>
              <a:rPr lang="en-US" sz="2200" dirty="0" smtClean="0">
                <a:solidFill>
                  <a:srgbClr val="000000"/>
                </a:solidFill>
              </a:rPr>
              <a:t>the VP of </a:t>
            </a:r>
            <a:r>
              <a:rPr lang="en-US" sz="2200" dirty="0">
                <a:solidFill>
                  <a:srgbClr val="000000"/>
                </a:solidFill>
              </a:rPr>
              <a:t>Operations, the </a:t>
            </a:r>
            <a:r>
              <a:rPr lang="en-US" sz="2200" dirty="0" smtClean="0">
                <a:solidFill>
                  <a:srgbClr val="000000"/>
                </a:solidFill>
              </a:rPr>
              <a:t>VP of Communications &amp; </a:t>
            </a:r>
            <a:r>
              <a:rPr lang="en-US" sz="2200" dirty="0">
                <a:solidFill>
                  <a:srgbClr val="000000"/>
                </a:solidFill>
              </a:rPr>
              <a:t>Member Services, and the </a:t>
            </a:r>
            <a:r>
              <a:rPr lang="en-US" sz="2200" dirty="0" smtClean="0">
                <a:solidFill>
                  <a:srgbClr val="000000"/>
                </a:solidFill>
              </a:rPr>
              <a:t>VP of </a:t>
            </a:r>
            <a:r>
              <a:rPr lang="en-US" sz="2200" dirty="0">
                <a:solidFill>
                  <a:srgbClr val="000000"/>
                </a:solidFill>
              </a:rPr>
              <a:t>Information Systems </a:t>
            </a:r>
            <a:r>
              <a:rPr lang="en-US" sz="2200" dirty="0" smtClean="0">
                <a:solidFill>
                  <a:srgbClr val="000000"/>
                </a:solidFill>
              </a:rPr>
              <a:t>have </a:t>
            </a:r>
            <a:r>
              <a:rPr lang="en-US" sz="2200" dirty="0">
                <a:solidFill>
                  <a:srgbClr val="000000"/>
                </a:solidFill>
              </a:rPr>
              <a:t>authority to execute </a:t>
            </a:r>
            <a:r>
              <a:rPr lang="en-US" sz="2200" dirty="0" smtClean="0">
                <a:solidFill>
                  <a:srgbClr val="000000"/>
                </a:solidFill>
              </a:rPr>
              <a:t>and approve contracts </a:t>
            </a:r>
            <a:r>
              <a:rPr lang="en-US" sz="2200" dirty="0">
                <a:solidFill>
                  <a:srgbClr val="000000"/>
                </a:solidFill>
              </a:rPr>
              <a:t>within their areas of responsibility that are </a:t>
            </a:r>
            <a:r>
              <a:rPr lang="en-US" sz="2200" dirty="0" smtClean="0">
                <a:solidFill>
                  <a:srgbClr val="000000"/>
                </a:solidFill>
              </a:rPr>
              <a:t>included </a:t>
            </a:r>
            <a:r>
              <a:rPr lang="en-US" sz="2200" dirty="0">
                <a:solidFill>
                  <a:srgbClr val="000000"/>
                </a:solidFill>
              </a:rPr>
              <a:t>in the budget for the then current fiscal year and has a </a:t>
            </a:r>
            <a:r>
              <a:rPr lang="en-US" sz="2200" dirty="0" smtClean="0">
                <a:solidFill>
                  <a:srgbClr val="000000"/>
                </a:solidFill>
              </a:rPr>
              <a:t>value </a:t>
            </a:r>
            <a:r>
              <a:rPr lang="en-US" sz="2200" dirty="0">
                <a:solidFill>
                  <a:srgbClr val="000000"/>
                </a:solidFill>
              </a:rPr>
              <a:t>of $50,000 or less for the contractual term</a:t>
            </a:r>
            <a:r>
              <a:rPr lang="en-US" sz="22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en-US" sz="2200" dirty="0">
              <a:solidFill>
                <a:srgbClr val="000000"/>
              </a:solidFill>
            </a:endParaRPr>
          </a:p>
          <a:p>
            <a:pPr algn="just"/>
            <a:r>
              <a:rPr lang="en-US" sz="2200" dirty="0" smtClean="0">
                <a:solidFill>
                  <a:srgbClr val="000000"/>
                </a:solidFill>
              </a:rPr>
              <a:t>Any </a:t>
            </a:r>
            <a:r>
              <a:rPr lang="en-US" sz="2200" dirty="0">
                <a:solidFill>
                  <a:srgbClr val="000000"/>
                </a:solidFill>
              </a:rPr>
              <a:t>contracts </a:t>
            </a:r>
            <a:r>
              <a:rPr lang="en-US" sz="2200" dirty="0" smtClean="0">
                <a:solidFill>
                  <a:srgbClr val="000000"/>
                </a:solidFill>
              </a:rPr>
              <a:t>not meeting </a:t>
            </a:r>
            <a:r>
              <a:rPr lang="en-US" sz="2200" dirty="0">
                <a:solidFill>
                  <a:srgbClr val="000000"/>
                </a:solidFill>
              </a:rPr>
              <a:t>these requirements must be executed and </a:t>
            </a:r>
            <a:r>
              <a:rPr lang="en-US" sz="2200" dirty="0" smtClean="0">
                <a:solidFill>
                  <a:srgbClr val="000000"/>
                </a:solidFill>
              </a:rPr>
              <a:t>approved by </a:t>
            </a:r>
            <a:r>
              <a:rPr lang="en-US" sz="2200" dirty="0">
                <a:solidFill>
                  <a:srgbClr val="000000"/>
                </a:solidFill>
              </a:rPr>
              <a:t>Authorized Signatories with Level I or Level II </a:t>
            </a:r>
            <a:r>
              <a:rPr lang="en-US" sz="2200" dirty="0" smtClean="0">
                <a:solidFill>
                  <a:srgbClr val="000000"/>
                </a:solidFill>
              </a:rPr>
              <a:t>authority</a:t>
            </a:r>
            <a:r>
              <a:rPr lang="en-US" sz="2200" dirty="0">
                <a:solidFill>
                  <a:srgbClr val="00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5413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161535"/>
            <a:ext cx="3549121" cy="3101545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How </a:t>
            </a:r>
            <a:r>
              <a:rPr lang="en-US" dirty="0"/>
              <a:t>to Develop a Signature Authority Policy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Step </a:t>
            </a:r>
            <a:r>
              <a:rPr lang="en-US" dirty="0" smtClean="0"/>
              <a:t>4: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457200"/>
            <a:ext cx="6240990" cy="483149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400" dirty="0" smtClean="0"/>
              <a:t>Establish delegation rules</a:t>
            </a:r>
          </a:p>
          <a:p>
            <a:r>
              <a:rPr lang="en-US" sz="2400" dirty="0"/>
              <a:t>Delegators can only delegate the scope of authority that they possess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1079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6012" y="4732865"/>
            <a:ext cx="8225944" cy="566738"/>
          </a:xfrm>
        </p:spPr>
        <p:txBody>
          <a:bodyPr>
            <a:noAutofit/>
          </a:bodyPr>
          <a:lstStyle/>
          <a:p>
            <a:r>
              <a:rPr lang="en-US" dirty="0" smtClean="0"/>
              <a:t>“No person will make a great business who wants to do it all himself or get all the credit.” 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97" b="2119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486400"/>
            <a:ext cx="10018711" cy="568412"/>
          </a:xfrm>
        </p:spPr>
        <p:txBody>
          <a:bodyPr>
            <a:normAutofit/>
          </a:bodyPr>
          <a:lstStyle/>
          <a:p>
            <a:pPr algn="r"/>
            <a:r>
              <a:rPr lang="en-US" sz="2000" dirty="0"/>
              <a:t>– </a:t>
            </a:r>
            <a:r>
              <a:rPr lang="en-US" sz="2000" dirty="0" smtClean="0"/>
              <a:t>Andrew </a:t>
            </a:r>
            <a:r>
              <a:rPr lang="en-US" sz="2000" dirty="0"/>
              <a:t>Carnegie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33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686697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Delegation Benefits: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1161535"/>
            <a:ext cx="6240990" cy="437016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Empowering</a:t>
            </a:r>
            <a:endParaRPr lang="en-US" dirty="0"/>
          </a:p>
          <a:p>
            <a:r>
              <a:rPr lang="en-US" dirty="0" smtClean="0"/>
              <a:t>Frees people to do their jobs</a:t>
            </a:r>
          </a:p>
          <a:p>
            <a:r>
              <a:rPr lang="en-US" dirty="0" smtClean="0"/>
              <a:t>Leads to greater productivity</a:t>
            </a:r>
          </a:p>
          <a:p>
            <a:r>
              <a:rPr lang="en-US" dirty="0" smtClean="0"/>
              <a:t>Fosters engagement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1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2030631"/>
            <a:ext cx="3549121" cy="2959443"/>
          </a:xfrm>
        </p:spPr>
        <p:txBody>
          <a:bodyPr>
            <a:normAutofit fontScale="90000"/>
          </a:bodyPr>
          <a:lstStyle/>
          <a:p>
            <a:r>
              <a:rPr lang="en-US" dirty="0"/>
              <a:t>How to Develop a Signature Authority Policy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Step </a:t>
            </a:r>
            <a:r>
              <a:rPr lang="en-US" dirty="0" smtClean="0"/>
              <a:t>4: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Delegations Cont.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1124465"/>
            <a:ext cx="6240990" cy="5115697"/>
          </a:xfrm>
        </p:spPr>
        <p:txBody>
          <a:bodyPr/>
          <a:lstStyle/>
          <a:p>
            <a:r>
              <a:rPr lang="en-US" dirty="0" smtClean="0"/>
              <a:t>Establish </a:t>
            </a:r>
            <a:r>
              <a:rPr lang="en-US" dirty="0" smtClean="0"/>
              <a:t>how </a:t>
            </a:r>
            <a:r>
              <a:rPr lang="en-US" dirty="0" smtClean="0"/>
              <a:t>delegations are to be made</a:t>
            </a:r>
          </a:p>
          <a:p>
            <a:r>
              <a:rPr lang="en-US" dirty="0" smtClean="0"/>
              <a:t>Best practices would be to require written delegations that state the scope and expiration</a:t>
            </a:r>
          </a:p>
          <a:p>
            <a:r>
              <a:rPr lang="en-US" dirty="0" smtClean="0"/>
              <a:t>Can use a form that is turned into a centralized office (such as HR), or could be a simple e-mail that is kept on file by the delegator and </a:t>
            </a:r>
            <a:r>
              <a:rPr lang="en-US" dirty="0" err="1" smtClean="0"/>
              <a:t>delegatee</a:t>
            </a:r>
            <a:endParaRPr lang="en-US" dirty="0" smtClean="0"/>
          </a:p>
          <a:p>
            <a:r>
              <a:rPr lang="en-US" dirty="0"/>
              <a:t>E</a:t>
            </a:r>
            <a:r>
              <a:rPr lang="en-US" dirty="0" smtClean="0"/>
              <a:t>xplain how delegations are to be revoked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57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“</a:t>
            </a:r>
            <a:r>
              <a:rPr lang="en-US" dirty="0" smtClean="0"/>
              <a:t>Life is really simple, but we insist on making it complicated.”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2386013" y="5299602"/>
            <a:ext cx="8226425" cy="681067"/>
          </a:xfrm>
        </p:spPr>
        <p:txBody>
          <a:bodyPr>
            <a:normAutofit/>
          </a:bodyPr>
          <a:lstStyle/>
          <a:p>
            <a:pPr algn="r"/>
            <a:r>
              <a:rPr lang="en-US" sz="2000" dirty="0"/>
              <a:t>– </a:t>
            </a:r>
            <a:r>
              <a:rPr lang="en-US" sz="2000" dirty="0" smtClean="0"/>
              <a:t>Confucius</a:t>
            </a:r>
            <a:endParaRPr lang="en-US" sz="2000" dirty="0"/>
          </a:p>
        </p:txBody>
      </p:sp>
      <p:pic>
        <p:nvPicPr>
          <p:cNvPr id="18" name="Picture Placeholder 1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96" b="11896"/>
          <a:stretch>
            <a:fillRect/>
          </a:stretch>
        </p:blipFill>
        <p:spPr>
          <a:xfrm>
            <a:off x="2386013" y="931863"/>
            <a:ext cx="8226425" cy="3529012"/>
          </a:xfrm>
        </p:spPr>
      </p:pic>
    </p:spTree>
    <p:extLst>
      <p:ext uri="{BB962C8B-B14F-4D97-AF65-F5344CB8AC3E}">
        <p14:creationId xmlns:p14="http://schemas.microsoft.com/office/powerpoint/2010/main" val="415487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907061"/>
            <a:ext cx="3549121" cy="2959443"/>
          </a:xfrm>
        </p:spPr>
        <p:txBody>
          <a:bodyPr>
            <a:normAutofit fontScale="90000"/>
          </a:bodyPr>
          <a:lstStyle/>
          <a:p>
            <a:r>
              <a:rPr lang="en-US" dirty="0"/>
              <a:t>How to Develop a Signature Authority Policy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Step </a:t>
            </a:r>
            <a:r>
              <a:rPr lang="en-US" dirty="0" smtClean="0"/>
              <a:t>4: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Delegations Cont.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4963" y="1173889"/>
            <a:ext cx="6240990" cy="4820162"/>
          </a:xfrm>
        </p:spPr>
        <p:txBody>
          <a:bodyPr/>
          <a:lstStyle/>
          <a:p>
            <a:r>
              <a:rPr lang="en-US" dirty="0" smtClean="0"/>
              <a:t>Determine </a:t>
            </a:r>
            <a:r>
              <a:rPr lang="en-US" dirty="0"/>
              <a:t>if sub-delegation should be considered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tighter internal controls, you may want to limit </a:t>
            </a:r>
            <a:r>
              <a:rPr lang="en-US" dirty="0" smtClean="0"/>
              <a:t>or prohibit sub-delegation</a:t>
            </a:r>
          </a:p>
          <a:p>
            <a:r>
              <a:rPr lang="en-US" dirty="0" smtClean="0"/>
              <a:t>Delegation not </a:t>
            </a:r>
            <a:r>
              <a:rPr lang="en-US" dirty="0"/>
              <a:t>be a means to excuse the delegator from responsibility</a:t>
            </a:r>
          </a:p>
          <a:p>
            <a:pPr lvl="1"/>
            <a:r>
              <a:rPr lang="en-US" dirty="0" smtClean="0"/>
              <a:t>Ex.  </a:t>
            </a:r>
            <a:r>
              <a:rPr lang="en-US" dirty="0"/>
              <a:t>MTEMC policy says that the delegator is responsible for understanding and knowing what was signed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88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8453" y="1470452"/>
            <a:ext cx="3549121" cy="310154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How </a:t>
            </a:r>
            <a:r>
              <a:rPr lang="en-US" dirty="0"/>
              <a:t>to Develop a Signature Authority Policy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Step 5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Role of the Authorized Signatory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9676" y="1383958"/>
            <a:ext cx="6240990" cy="479030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Must act within the scope of his/her power</a:t>
            </a:r>
          </a:p>
          <a:p>
            <a:r>
              <a:rPr lang="en-US" dirty="0" smtClean="0"/>
              <a:t>Should perform all necessary due diligence to make sure he/she has all the facts and understands the contract</a:t>
            </a:r>
          </a:p>
          <a:p>
            <a:r>
              <a:rPr lang="en-US" dirty="0" smtClean="0"/>
              <a:t>Confirm that all appropriate reviews and approvals have taken place:</a:t>
            </a:r>
          </a:p>
          <a:p>
            <a:pPr lvl="1"/>
            <a:r>
              <a:rPr lang="en-US" dirty="0" smtClean="0"/>
              <a:t>Subject matter experts</a:t>
            </a:r>
          </a:p>
          <a:p>
            <a:pPr lvl="1"/>
            <a:r>
              <a:rPr lang="en-US" dirty="0" smtClean="0"/>
              <a:t>Legal review</a:t>
            </a:r>
          </a:p>
          <a:p>
            <a:pPr lvl="1"/>
            <a:r>
              <a:rPr lang="en-US" dirty="0" smtClean="0"/>
              <a:t>Funding/finance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08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2106827"/>
            <a:ext cx="3549121" cy="1371600"/>
          </a:xfrm>
        </p:spPr>
        <p:txBody>
          <a:bodyPr/>
          <a:lstStyle/>
          <a:p>
            <a:r>
              <a:rPr lang="en-US" dirty="0" smtClean="0"/>
              <a:t>Other Considerations: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821726"/>
            <a:ext cx="6240990" cy="5105401"/>
          </a:xfrm>
        </p:spPr>
        <p:txBody>
          <a:bodyPr/>
          <a:lstStyle/>
          <a:p>
            <a:r>
              <a:rPr lang="en-US" dirty="0" smtClean="0"/>
              <a:t>Recognize that </a:t>
            </a:r>
            <a:r>
              <a:rPr lang="en-US" dirty="0"/>
              <a:t>exceptions may arise</a:t>
            </a:r>
          </a:p>
          <a:p>
            <a:r>
              <a:rPr lang="en-US" dirty="0"/>
              <a:t>Develop a procedure for emergencies</a:t>
            </a:r>
          </a:p>
          <a:p>
            <a:r>
              <a:rPr lang="en-US" dirty="0" smtClean="0"/>
              <a:t>Authorized Signatories may need to elevate certain approval decisions depending on the circumstances even if decision is within their scope</a:t>
            </a:r>
          </a:p>
          <a:p>
            <a:r>
              <a:rPr lang="en-US" dirty="0" smtClean="0"/>
              <a:t>Use common sense</a:t>
            </a:r>
          </a:p>
        </p:txBody>
      </p:sp>
    </p:spTree>
    <p:extLst>
      <p:ext uri="{BB962C8B-B14F-4D97-AF65-F5344CB8AC3E}">
        <p14:creationId xmlns:p14="http://schemas.microsoft.com/office/powerpoint/2010/main" val="224865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2916195"/>
            <a:ext cx="10018709" cy="704335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61941"/>
            <a:ext cx="10018710" cy="1848360"/>
          </a:xfrm>
        </p:spPr>
        <p:txBody>
          <a:bodyPr>
            <a:normAutofit/>
          </a:bodyPr>
          <a:lstStyle/>
          <a:p>
            <a:r>
              <a:rPr lang="en-US" dirty="0" smtClean="0"/>
              <a:t>Contact:</a:t>
            </a:r>
          </a:p>
          <a:p>
            <a:r>
              <a:rPr lang="en-US" dirty="0" smtClean="0"/>
              <a:t>Denise Miller</a:t>
            </a:r>
          </a:p>
          <a:p>
            <a:r>
              <a:rPr lang="en-US" dirty="0" smtClean="0"/>
              <a:t>(615) 494-1507</a:t>
            </a:r>
          </a:p>
          <a:p>
            <a:r>
              <a:rPr lang="en-US" dirty="0" smtClean="0"/>
              <a:t>denise.miller@mtemc.com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762" y="746214"/>
            <a:ext cx="7123809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30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3741" y="2660821"/>
            <a:ext cx="3549121" cy="1346887"/>
          </a:xfrm>
        </p:spPr>
        <p:txBody>
          <a:bodyPr>
            <a:normAutofit/>
          </a:bodyPr>
          <a:lstStyle/>
          <a:p>
            <a:r>
              <a:rPr lang="en-US" dirty="0" smtClean="0"/>
              <a:t>Reasons to Develop a Contract Approval Process: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877330"/>
            <a:ext cx="6240990" cy="491387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Streamline business processes for efficiency</a:t>
            </a:r>
          </a:p>
          <a:p>
            <a:r>
              <a:rPr lang="en-US" dirty="0"/>
              <a:t>Gain a better understanding of your contract portfolio</a:t>
            </a:r>
            <a:endParaRPr lang="en-US" dirty="0" smtClean="0"/>
          </a:p>
          <a:p>
            <a:r>
              <a:rPr lang="en-US" dirty="0" smtClean="0"/>
              <a:t>Ensure consistent contracting process</a:t>
            </a:r>
          </a:p>
          <a:p>
            <a:r>
              <a:rPr lang="en-US" dirty="0" smtClean="0"/>
              <a:t>Strengthen internal relationships</a:t>
            </a:r>
          </a:p>
          <a:p>
            <a:r>
              <a:rPr lang="en-US" dirty="0"/>
              <a:t>Reduce costs and </a:t>
            </a:r>
            <a:r>
              <a:rPr lang="en-US" dirty="0" smtClean="0"/>
              <a:t>delays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22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6669" y="2540344"/>
            <a:ext cx="3549121" cy="1371600"/>
          </a:xfrm>
        </p:spPr>
        <p:txBody>
          <a:bodyPr/>
          <a:lstStyle/>
          <a:p>
            <a:r>
              <a:rPr lang="en-US" dirty="0"/>
              <a:t>Reasons to Develop a Contract </a:t>
            </a:r>
            <a:r>
              <a:rPr lang="en-US" dirty="0" smtClean="0"/>
              <a:t>Approval Process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Ensure legal and regulatory compliance</a:t>
            </a:r>
          </a:p>
          <a:p>
            <a:r>
              <a:rPr lang="en-US" dirty="0" smtClean="0"/>
              <a:t>Manage risk</a:t>
            </a:r>
          </a:p>
          <a:p>
            <a:r>
              <a:rPr lang="en-US" dirty="0" smtClean="0"/>
              <a:t>Foster better </a:t>
            </a:r>
            <a:r>
              <a:rPr lang="en-US" dirty="0"/>
              <a:t>relationships with outside </a:t>
            </a:r>
            <a:r>
              <a:rPr lang="en-US" dirty="0" smtClean="0"/>
              <a:t>vendors</a:t>
            </a:r>
          </a:p>
          <a:p>
            <a:r>
              <a:rPr lang="en-US" dirty="0" smtClean="0"/>
              <a:t>Improve your organization’s reputation for efficiency and good business practices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97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“Everything should be made as simple as possible… but not simpler.”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447887"/>
            <a:ext cx="9128127" cy="493712"/>
          </a:xfrm>
        </p:spPr>
        <p:txBody>
          <a:bodyPr>
            <a:normAutofit/>
          </a:bodyPr>
          <a:lstStyle/>
          <a:p>
            <a:pPr algn="r"/>
            <a:r>
              <a:rPr lang="en-US" sz="2000" dirty="0"/>
              <a:t> –</a:t>
            </a:r>
            <a:r>
              <a:rPr lang="en-US" sz="2000" dirty="0" smtClean="0"/>
              <a:t> Albert Einstein</a:t>
            </a:r>
            <a:endParaRPr lang="en-US" sz="2000" dirty="0"/>
          </a:p>
        </p:txBody>
      </p:sp>
      <p:pic>
        <p:nvPicPr>
          <p:cNvPr id="20" name="Picture Placeholder 19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08" b="18008"/>
          <a:stretch>
            <a:fillRect/>
          </a:stretch>
        </p:blipFill>
        <p:spPr>
          <a:xfrm>
            <a:off x="2386013" y="931863"/>
            <a:ext cx="8226425" cy="3590925"/>
          </a:xfrm>
        </p:spPr>
      </p:pic>
    </p:spTree>
    <p:extLst>
      <p:ext uri="{BB962C8B-B14F-4D97-AF65-F5344CB8AC3E}">
        <p14:creationId xmlns:p14="http://schemas.microsoft.com/office/powerpoint/2010/main" val="34924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895868"/>
            <a:ext cx="6240990" cy="5105401"/>
          </a:xfrm>
        </p:spPr>
        <p:txBody>
          <a:bodyPr/>
          <a:lstStyle/>
          <a:p>
            <a:r>
              <a:rPr lang="en-US" dirty="0" smtClean="0"/>
              <a:t>Identify the business processes and functions that should play a role</a:t>
            </a:r>
          </a:p>
          <a:p>
            <a:r>
              <a:rPr lang="en-US" dirty="0" smtClean="0"/>
              <a:t>Engage the relevant personnel and stakeholders that should be involved </a:t>
            </a:r>
          </a:p>
          <a:p>
            <a:r>
              <a:rPr lang="en-US" dirty="0"/>
              <a:t>Obtain buy-in from company </a:t>
            </a:r>
            <a:r>
              <a:rPr lang="en-US" dirty="0" smtClean="0"/>
              <a:t>leadership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96669" y="2592858"/>
            <a:ext cx="3549121" cy="1291281"/>
          </a:xfrm>
        </p:spPr>
        <p:txBody>
          <a:bodyPr/>
          <a:lstStyle/>
          <a:p>
            <a:r>
              <a:rPr lang="en-US" dirty="0"/>
              <a:t>How to </a:t>
            </a:r>
            <a:r>
              <a:rPr lang="en-US" dirty="0" smtClean="0"/>
              <a:t>Develop a Contract Approval Process: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15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6669" y="2592858"/>
            <a:ext cx="3549121" cy="1291281"/>
          </a:xfrm>
        </p:spPr>
        <p:txBody>
          <a:bodyPr/>
          <a:lstStyle/>
          <a:p>
            <a:r>
              <a:rPr lang="en-US" dirty="0"/>
              <a:t>How to </a:t>
            </a:r>
            <a:r>
              <a:rPr lang="en-US" dirty="0" smtClean="0"/>
              <a:t>Develop a Contract Approval Process: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1186249"/>
            <a:ext cx="6240990" cy="4617308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Engage </a:t>
            </a:r>
            <a:r>
              <a:rPr lang="en-US" dirty="0"/>
              <a:t>legal counsel to develop standard terms and conditions that serve your organization’s </a:t>
            </a:r>
            <a:r>
              <a:rPr lang="en-US" dirty="0" smtClean="0"/>
              <a:t>interests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standard contract forms when practical</a:t>
            </a:r>
          </a:p>
          <a:p>
            <a:pPr lvl="1"/>
            <a:r>
              <a:rPr lang="en-US" dirty="0"/>
              <a:t>Develop a </a:t>
            </a:r>
            <a:r>
              <a:rPr lang="en-US" dirty="0" smtClean="0"/>
              <a:t>contract review checklist: such as scope, expectation of services, insurance, contractor requirements, compensation terms, deliverables, delivery timeframe, risk allocation, warranties or guarantees, governing law, termination provisions, etc.</a:t>
            </a:r>
          </a:p>
          <a:p>
            <a:r>
              <a:rPr lang="en-US" dirty="0"/>
              <a:t>Develop the flow or roadmap for </a:t>
            </a:r>
            <a:r>
              <a:rPr lang="en-US" dirty="0" smtClean="0"/>
              <a:t>the contract approval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92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6012" y="4584357"/>
            <a:ext cx="8225944" cy="71524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“Give me six hours to chop down a tree, and I will spend the first four sharpening the axe.”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9127645" cy="493712"/>
          </a:xfrm>
        </p:spPr>
        <p:txBody>
          <a:bodyPr>
            <a:normAutofit/>
          </a:bodyPr>
          <a:lstStyle/>
          <a:p>
            <a:pPr algn="r"/>
            <a:r>
              <a:rPr lang="en-US" sz="2000" dirty="0"/>
              <a:t>– </a:t>
            </a:r>
            <a:r>
              <a:rPr lang="en-US" sz="2000" dirty="0" smtClean="0"/>
              <a:t>Abraham Lincoln</a:t>
            </a:r>
            <a:endParaRPr lang="en-US" sz="2000" dirty="0"/>
          </a:p>
        </p:txBody>
      </p:sp>
      <p:pic>
        <p:nvPicPr>
          <p:cNvPr id="10" name="Picture Placeholder 9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71" b="2097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3266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1680519"/>
            <a:ext cx="6240990" cy="3715265"/>
          </a:xfrm>
        </p:spPr>
        <p:txBody>
          <a:bodyPr/>
          <a:lstStyle/>
          <a:p>
            <a:r>
              <a:rPr lang="en-US" dirty="0" smtClean="0"/>
              <a:t>Demonstrate good corporate governance</a:t>
            </a:r>
          </a:p>
          <a:p>
            <a:r>
              <a:rPr lang="en-US" dirty="0" smtClean="0"/>
              <a:t>Make sure the company’s interests are protected; and</a:t>
            </a:r>
          </a:p>
          <a:p>
            <a:r>
              <a:rPr lang="en-US" dirty="0"/>
              <a:t>T</a:t>
            </a:r>
            <a:r>
              <a:rPr lang="en-US" dirty="0" smtClean="0"/>
              <a:t>hat any contracts obligating the company are properly reviewed, approved and executed by the appropriate personnel</a:t>
            </a:r>
          </a:p>
          <a:p>
            <a:r>
              <a:rPr lang="en-US" dirty="0" smtClean="0"/>
              <a:t>Reduce confusion</a:t>
            </a:r>
          </a:p>
          <a:p>
            <a:r>
              <a:rPr lang="en-US" dirty="0" smtClean="0"/>
              <a:t>Streamline the process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496669" y="2592858"/>
            <a:ext cx="3549121" cy="129128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Reasons to Develop a Signature Authority Policy: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64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1063</TotalTime>
  <Words>849</Words>
  <Application>Microsoft Office PowerPoint</Application>
  <PresentationFormat>Widescreen</PresentationFormat>
  <Paragraphs>135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Corbel</vt:lpstr>
      <vt:lpstr>Times New Roman</vt:lpstr>
      <vt:lpstr>Parallax</vt:lpstr>
      <vt:lpstr>Contract Approvals  &amp; Signature Authority</vt:lpstr>
      <vt:lpstr>“Life is really simple, but we insist on making it complicated.”</vt:lpstr>
      <vt:lpstr>Reasons to Develop a Contract Approval Process:</vt:lpstr>
      <vt:lpstr>Reasons to Develop a Contract Approval Process:</vt:lpstr>
      <vt:lpstr>“Everything should be made as simple as possible… but not simpler.”</vt:lpstr>
      <vt:lpstr>How to Develop a Contract Approval Process:</vt:lpstr>
      <vt:lpstr>How to Develop a Contract Approval Process:</vt:lpstr>
      <vt:lpstr>“Give me six hours to chop down a tree, and I will spend the first four sharpening the axe.”</vt:lpstr>
      <vt:lpstr>PowerPoint Presentation</vt:lpstr>
      <vt:lpstr>How to Develop a Signature Authority Policy   Step 1:</vt:lpstr>
      <vt:lpstr>How to Develop a Signature Authority Policy   Step 2:</vt:lpstr>
      <vt:lpstr>How to Develop a Signature Authority Policy   Step 3:</vt:lpstr>
      <vt:lpstr>PowerPoint Presentation</vt:lpstr>
      <vt:lpstr>PowerPoint Presentation</vt:lpstr>
      <vt:lpstr>PowerPoint Presentation</vt:lpstr>
      <vt:lpstr>  How to Develop a Signature Authority Policy   Step 4: </vt:lpstr>
      <vt:lpstr>“No person will make a great business who wants to do it all himself or get all the credit.” </vt:lpstr>
      <vt:lpstr>  Delegation Benefits:</vt:lpstr>
      <vt:lpstr>How to Develop a Signature Authority Policy   Step 4:  Delegations Cont.  </vt:lpstr>
      <vt:lpstr>How to Develop a Signature Authority Policy   Step 4:  Delegations Cont.  </vt:lpstr>
      <vt:lpstr>  How to Develop a Signature Authority Policy   Step 5:  Role of the Authorized Signatory</vt:lpstr>
      <vt:lpstr>Other Considerations: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 Approvals  &amp; Signature Authority</dc:title>
  <dc:creator>Miller, Denise</dc:creator>
  <cp:lastModifiedBy>Miller, Denise</cp:lastModifiedBy>
  <cp:revision>58</cp:revision>
  <dcterms:created xsi:type="dcterms:W3CDTF">2017-05-07T15:35:57Z</dcterms:created>
  <dcterms:modified xsi:type="dcterms:W3CDTF">2017-05-10T20:47:48Z</dcterms:modified>
</cp:coreProperties>
</file>